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48" r:id="rId5"/>
    <p:sldId id="2477" r:id="rId6"/>
    <p:sldId id="2476" r:id="rId7"/>
    <p:sldId id="2491" r:id="rId8"/>
    <p:sldId id="2478" r:id="rId9"/>
    <p:sldId id="2468" r:id="rId10"/>
    <p:sldId id="262" r:id="rId11"/>
    <p:sldId id="2484" r:id="rId12"/>
    <p:sldId id="2490" r:id="rId13"/>
    <p:sldId id="2487" r:id="rId14"/>
    <p:sldId id="2488" r:id="rId15"/>
    <p:sldId id="2489" r:id="rId16"/>
    <p:sldId id="2483" r:id="rId17"/>
    <p:sldId id="2451" r:id="rId18"/>
    <p:sldId id="245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91"/>
          </p14:sldIdLst>
        </p14:section>
        <p14:section name="Intro material" id="{768B3C91-E877-413E-995D-115A021C66B1}">
          <p14:sldIdLst>
            <p14:sldId id="2478"/>
            <p14:sldId id="2468"/>
            <p14:sldId id="262"/>
            <p14:sldId id="2484"/>
          </p14:sldIdLst>
        </p14:section>
        <p14:section name="Riot API" id="{94994F6B-8F22-4726-BAF7-58FAA97DC683}">
          <p14:sldIdLst>
            <p14:sldId id="2490"/>
            <p14:sldId id="2487"/>
            <p14:sldId id="2488"/>
            <p14:sldId id="2489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4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eveloper.riotgames.com/apis#account-v1/GET_getByPuuid" TargetMode="External"/><Relationship Id="rId5" Type="http://schemas.openxmlformats.org/officeDocument/2006/relationships/hyperlink" Target="https://developer.riotgames.com/apis#account-v1/GET_getByRiotId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veloper.riotgames.com/apis#account-v1/GET_getByRiotId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Accessing the Riot API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402B6F-F177-4E20-A0A1-7CC64669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11" y="2290413"/>
            <a:ext cx="5431536" cy="415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ADB68C-A5D2-487C-A2DF-34B607D6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7" y="2290412"/>
            <a:ext cx="5653233" cy="41551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DA1F1D0-DEAD-48FD-B8C4-D6AA4D93D621}"/>
              </a:ext>
            </a:extLst>
          </p:cNvPr>
          <p:cNvSpPr txBox="1">
            <a:spLocks/>
          </p:cNvSpPr>
          <p:nvPr/>
        </p:nvSpPr>
        <p:spPr>
          <a:xfrm>
            <a:off x="6333099" y="412462"/>
            <a:ext cx="4398645" cy="1364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Every account has a daily developer API key</a:t>
            </a:r>
          </a:p>
          <a:p>
            <a:pPr>
              <a:lnSpc>
                <a:spcPct val="100000"/>
              </a:lnSpc>
            </a:pPr>
            <a:r>
              <a:rPr lang="en-US"/>
              <a:t>Registering an app gives you a static API key for that product</a:t>
            </a:r>
          </a:p>
          <a:p>
            <a:pPr>
              <a:lnSpc>
                <a:spcPct val="100000"/>
              </a:lnSpc>
            </a:pPr>
            <a:r>
              <a:rPr lang="en-US" b="1" i="1" u="sng"/>
              <a:t>DO NOT SHARE YOUR API KEY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48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Riot API Endpoints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Each entry on the side is an endpoint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endpoint has a different purpose and returns different values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Most commonly used endpoints: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Account-v1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League-v4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Match-v5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Summoner-v4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3DD59-BDE1-4CEC-9C27-B4410712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926" y="1459330"/>
            <a:ext cx="6816273" cy="47713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Name vs. </a:t>
            </a:r>
            <a:r>
              <a:rPr lang="en-US" dirty="0" err="1"/>
              <a:t>Puuid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477575" y="1665718"/>
            <a:ext cx="4504334" cy="3081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Game name and tagline are what you are used to seeing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puuid</a:t>
            </a:r>
            <a:r>
              <a:rPr lang="en-US" dirty="0"/>
              <a:t> (and sometimes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accountID</a:t>
            </a:r>
            <a:r>
              <a:rPr lang="en-US" dirty="0"/>
              <a:t>) is what Riot uses internally to reference players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get one from the other (same API response)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searching for a player, you will need one of those instead of just their name/tag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E2F8E-AD91-4C51-B312-B32636C5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78" y="1076683"/>
            <a:ext cx="4208301" cy="2969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58676-1BFC-4EF8-AE5C-C9FC964E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5" y="5225386"/>
            <a:ext cx="5007222" cy="114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3B669-0F15-468F-A573-A98003DE3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54" y="4066332"/>
            <a:ext cx="4607417" cy="240197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7BF213-D5A4-4771-BBBB-BC87DC95519B}"/>
              </a:ext>
            </a:extLst>
          </p:cNvPr>
          <p:cNvCxnSpPr>
            <a:cxnSpLocks/>
          </p:cNvCxnSpPr>
          <p:nvPr/>
        </p:nvCxnSpPr>
        <p:spPr>
          <a:xfrm flipH="1">
            <a:off x="4651899" y="2991775"/>
            <a:ext cx="1757779" cy="252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7F568D-5C38-480F-A0FD-80479888030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122416" y="5267318"/>
            <a:ext cx="1173138" cy="495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BD386B-4A43-4707-82AA-56202C8B2727}"/>
              </a:ext>
            </a:extLst>
          </p:cNvPr>
          <p:cNvSpPr txBox="1">
            <a:spLocks/>
          </p:cNvSpPr>
          <p:nvPr/>
        </p:nvSpPr>
        <p:spPr>
          <a:xfrm>
            <a:off x="8069801" y="2697776"/>
            <a:ext cx="2633613" cy="975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 err="1">
                <a:solidFill>
                  <a:srgbClr val="FF0000"/>
                </a:solidFill>
              </a:rPr>
              <a:t>gameName</a:t>
            </a:r>
            <a:r>
              <a:rPr lang="en-US" sz="1400" dirty="0">
                <a:solidFill>
                  <a:srgbClr val="FF0000"/>
                </a:solidFill>
              </a:rPr>
              <a:t>/ </a:t>
            </a:r>
            <a:r>
              <a:rPr lang="en-US" sz="1400" dirty="0" err="1">
                <a:solidFill>
                  <a:srgbClr val="FF0000"/>
                </a:solidFill>
              </a:rPr>
              <a:t>tagLine</a:t>
            </a:r>
            <a:r>
              <a:rPr lang="en-US" sz="1400" dirty="0">
                <a:solidFill>
                  <a:srgbClr val="FF0000"/>
                </a:solidFill>
              </a:rPr>
              <a:t> endpoint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</a:t>
            </a:r>
            <a:r>
              <a:rPr lang="en-US" sz="11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gameName</a:t>
            </a: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}/{</a:t>
            </a:r>
            <a:r>
              <a:rPr lang="en-US" sz="11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tagLine</a:t>
            </a: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05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A41EE39-8387-4566-80DF-4080A37D06EF}"/>
              </a:ext>
            </a:extLst>
          </p:cNvPr>
          <p:cNvSpPr txBox="1">
            <a:spLocks/>
          </p:cNvSpPr>
          <p:nvPr/>
        </p:nvSpPr>
        <p:spPr>
          <a:xfrm>
            <a:off x="7950389" y="5027326"/>
            <a:ext cx="2633613" cy="975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Puuid</a:t>
            </a:r>
            <a:r>
              <a:rPr lang="en-US" dirty="0">
                <a:solidFill>
                  <a:srgbClr val="FF0000"/>
                </a:solidFill>
              </a:rPr>
              <a:t> endpoint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</a:t>
            </a:r>
            <a:r>
              <a:rPr lang="en-US" sz="105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/{</a:t>
            </a:r>
            <a:r>
              <a:rPr lang="en-US" sz="105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05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6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Making A Request on the Website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/riot/account/v1/accounts/by-riot-id/{gameName}/{tagLine}</a:t>
            </a:r>
            <a:endParaRPr lang="en-US" sz="18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122253"/>
            <a:ext cx="11164824" cy="27074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Project-2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Make an API call on the website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B2B08E-8E28-4EDC-80B6-9C28AF618520}"/>
              </a:ext>
            </a:extLst>
          </p:cNvPr>
          <p:cNvSpPr/>
          <p:nvPr/>
        </p:nvSpPr>
        <p:spPr>
          <a:xfrm>
            <a:off x="377632" y="2361460"/>
            <a:ext cx="4540597" cy="1305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2: Riot API 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Module 2: Introductions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 spc="300"/>
              <a:t>What is an API?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200" b="1"/>
              <a:t>API= Application Programming Interface</a:t>
            </a:r>
          </a:p>
          <a:p>
            <a:pPr>
              <a:lnSpc>
                <a:spcPct val="90000"/>
              </a:lnSpc>
            </a:pPr>
            <a:r>
              <a:rPr lang="en-US" sz="2200"/>
              <a:t>Application programming interfaces, or APIs, simplify software development and innovation by enabling applications to exchange data and functionality easily and securely.</a:t>
            </a:r>
          </a:p>
          <a:p>
            <a:pPr>
              <a:lnSpc>
                <a:spcPct val="90000"/>
              </a:lnSpc>
            </a:pPr>
            <a:r>
              <a:rPr lang="en-US" sz="2200"/>
              <a:t>An API, enables companies to open up their applications’ data and functionality to external third-party developers, business partners, and internal departments within their companies. </a:t>
            </a:r>
          </a:p>
          <a:p>
            <a:pPr>
              <a:lnSpc>
                <a:spcPct val="90000"/>
              </a:lnSpc>
            </a:pPr>
            <a:r>
              <a:rPr lang="en-US" sz="2200" b="1"/>
              <a:t>Developers don't need to know how an API is implemented; they simply use the interface to communicate with other products and services. </a:t>
            </a:r>
          </a:p>
        </p:txBody>
      </p:sp>
      <p:pic>
        <p:nvPicPr>
          <p:cNvPr id="19" name="Picture 18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A9C0FC5D-2EFA-4A57-8EBF-0FB425E2D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505061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pc="300" dirty="0"/>
              <a:t>How does an API work?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FCCC28-216E-43DB-BCF1-CCF1C3B09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39" b="5406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b="1" dirty="0"/>
              <a:t>A client application initiates an API call </a:t>
            </a:r>
            <a:r>
              <a:rPr lang="en-US" sz="1600" dirty="0"/>
              <a:t>to retrieve information—also known as a </a:t>
            </a:r>
            <a:r>
              <a:rPr lang="en-US" sz="1600" i="1" dirty="0"/>
              <a:t>request</a:t>
            </a:r>
            <a:r>
              <a:rPr lang="en-US" sz="1600" dirty="0"/>
              <a:t>. This request is processed from an application to the web server via the API’s Uniform Resource Identifier (URI) and includes a request verb, headers, and sometimes, a request body.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After receiving a valid request</a:t>
            </a:r>
            <a:r>
              <a:rPr lang="en-US" sz="1600" dirty="0"/>
              <a:t>, the API makes a call to the external program or web server.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The server sends a</a:t>
            </a:r>
            <a:r>
              <a:rPr lang="en-US" sz="1600" b="1" i="1" dirty="0"/>
              <a:t> response</a:t>
            </a:r>
            <a:r>
              <a:rPr lang="en-US" sz="1600" b="1" dirty="0"/>
              <a:t> </a:t>
            </a:r>
            <a:r>
              <a:rPr lang="en-US" sz="1600" dirty="0"/>
              <a:t>to the API with the requested information.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The API transfers the data </a:t>
            </a:r>
            <a:r>
              <a:rPr lang="en-US" sz="1600" dirty="0"/>
              <a:t>to the initial requesting application.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3894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Accessing the Riot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4531B-4E02-4AAC-8D5F-565A3436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777316" y="1012211"/>
            <a:ext cx="6780700" cy="483124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649389C-E9C9-4B1E-A9CA-8D6E262AF8B0}"/>
              </a:ext>
            </a:extLst>
          </p:cNvPr>
          <p:cNvSpPr txBox="1">
            <a:spLocks/>
          </p:cNvSpPr>
          <p:nvPr/>
        </p:nvSpPr>
        <p:spPr>
          <a:xfrm>
            <a:off x="6584662" y="545784"/>
            <a:ext cx="3166008" cy="4664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6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701</TotalTime>
  <Words>881</Words>
  <Application>Microsoft Office PowerPoint</Application>
  <PresentationFormat>Widescreen</PresentationFormat>
  <Paragraphs>127</Paragraphs>
  <Slides>15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Module 2: Riot API introduction</vt:lpstr>
      <vt:lpstr>Module 2: Introductions</vt:lpstr>
      <vt:lpstr>What is an API?</vt:lpstr>
      <vt:lpstr>How does an API work?</vt:lpstr>
      <vt:lpstr>Accessing the Riot API</vt:lpstr>
      <vt:lpstr>Accessing the Riot API</vt:lpstr>
      <vt:lpstr>Riot API Endpoints</vt:lpstr>
      <vt:lpstr>Game Name vs. Puuid</vt:lpstr>
      <vt:lpstr>Making A Request on the Website</vt:lpstr>
      <vt:lpstr>Project-2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50</cp:revision>
  <dcterms:created xsi:type="dcterms:W3CDTF">2020-12-14T19:35:28Z</dcterms:created>
  <dcterms:modified xsi:type="dcterms:W3CDTF">2022-02-18T20:00:44Z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